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6" r:id="rId3"/>
    <p:sldId id="262" r:id="rId4"/>
    <p:sldId id="257" r:id="rId5"/>
    <p:sldId id="263" r:id="rId6"/>
    <p:sldId id="264" r:id="rId7"/>
    <p:sldId id="278" r:id="rId8"/>
    <p:sldId id="267" r:id="rId9"/>
    <p:sldId id="268" r:id="rId10"/>
    <p:sldId id="279" r:id="rId11"/>
    <p:sldId id="269" r:id="rId12"/>
    <p:sldId id="270" r:id="rId13"/>
    <p:sldId id="272" r:id="rId14"/>
    <p:sldId id="280" r:id="rId15"/>
    <p:sldId id="281" r:id="rId16"/>
    <p:sldId id="273" r:id="rId17"/>
    <p:sldId id="274" r:id="rId18"/>
    <p:sldId id="282" r:id="rId19"/>
    <p:sldId id="284" r:id="rId20"/>
    <p:sldId id="283" r:id="rId21"/>
    <p:sldId id="277" r:id="rId22"/>
    <p:sldId id="285" r:id="rId23"/>
    <p:sldId id="286" r:id="rId24"/>
    <p:sldId id="287" r:id="rId25"/>
    <p:sldId id="26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A40000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8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21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7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10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94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49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875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51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36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68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45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A69A0-59EA-477D-9D5B-E697D41ECE76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1F0BF-F393-4C84-8D76-99F628D811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78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rjet.net/archives/V9/i1/IRJET-V9I1282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4C8EFB-A437-E2D7-92BA-057369F0C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0F7F117-27C1-03CD-07C4-A163DF87B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B54036F-CBD0-D23B-B698-DAA0705FF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656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39348-25B4-AE40-2EC0-C08F6161A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7AD6C8-A214-9BD1-4D07-264BED0E5F05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EC57EA-B5D3-DB72-ADAB-CA0C5A1AD685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 Used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1B9DB0-DD76-9A88-B7E1-EAAC627B2922}"/>
              </a:ext>
            </a:extLst>
          </p:cNvPr>
          <p:cNvGrpSpPr/>
          <p:nvPr/>
        </p:nvGrpSpPr>
        <p:grpSpPr>
          <a:xfrm>
            <a:off x="353357" y="3748588"/>
            <a:ext cx="8201733" cy="2815653"/>
            <a:chOff x="432816" y="3826965"/>
            <a:chExt cx="8201733" cy="2815653"/>
          </a:xfrm>
        </p:grpSpPr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BB77504B-E838-A767-7881-621686649AAE}"/>
                </a:ext>
              </a:extLst>
            </p:cNvPr>
            <p:cNvSpPr txBox="1"/>
            <p:nvPr/>
          </p:nvSpPr>
          <p:spPr>
            <a:xfrm>
              <a:off x="432816" y="3826966"/>
              <a:ext cx="3736578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9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ESP32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BDB668-976B-D085-3769-508DB929AA8F}"/>
                </a:ext>
              </a:extLst>
            </p:cNvPr>
            <p:cNvSpPr txBox="1"/>
            <p:nvPr/>
          </p:nvSpPr>
          <p:spPr>
            <a:xfrm>
              <a:off x="613665" y="6083500"/>
              <a:ext cx="3555729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9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5V power Adapter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F7A690-04ED-B0EA-578C-E68DB864F697}"/>
                </a:ext>
              </a:extLst>
            </p:cNvPr>
            <p:cNvSpPr txBox="1"/>
            <p:nvPr/>
          </p:nvSpPr>
          <p:spPr>
            <a:xfrm>
              <a:off x="5078820" y="6269873"/>
              <a:ext cx="3555729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21F9CA84-9DA0-49FA-A7A2-D43735F1C67D}"/>
                </a:ext>
              </a:extLst>
            </p:cNvPr>
            <p:cNvSpPr txBox="1"/>
            <p:nvPr/>
          </p:nvSpPr>
          <p:spPr>
            <a:xfrm>
              <a:off x="4776596" y="6065451"/>
              <a:ext cx="3555729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9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USB Cable</a:t>
              </a: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E90659F5-49F4-F583-8B34-B2D4DE48333F}"/>
                </a:ext>
              </a:extLst>
            </p:cNvPr>
            <p:cNvSpPr txBox="1"/>
            <p:nvPr/>
          </p:nvSpPr>
          <p:spPr>
            <a:xfrm>
              <a:off x="3294140" y="3845014"/>
              <a:ext cx="2410400" cy="372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9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5V Buzzer</a:t>
              </a: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05ED6444-674D-05B3-2424-81CAE8B5082B}"/>
                </a:ext>
              </a:extLst>
            </p:cNvPr>
            <p:cNvSpPr txBox="1"/>
            <p:nvPr/>
          </p:nvSpPr>
          <p:spPr>
            <a:xfrm>
              <a:off x="6274160" y="3826965"/>
              <a:ext cx="1916666" cy="372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9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12V DC Fan</a:t>
              </a:r>
            </a:p>
          </p:txBody>
        </p:sp>
      </p:grpSp>
      <p:pic>
        <p:nvPicPr>
          <p:cNvPr id="2050" name="Picture 2" descr="Esp32-c3 Devkit">
            <a:extLst>
              <a:ext uri="{FF2B5EF4-FFF2-40B4-BE49-F238E27FC236}">
                <a16:creationId xmlns:a16="http://schemas.microsoft.com/office/drawing/2014/main" id="{1203F362-2B49-E77C-CF05-EFE8D52D9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90" y="1479911"/>
            <a:ext cx="2445137" cy="20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C 24V Active Electronic Buzzer Alarm Piezo Sounder Continuous Sound ...">
            <a:extLst>
              <a:ext uri="{FF2B5EF4-FFF2-40B4-BE49-F238E27FC236}">
                <a16:creationId xmlns:a16="http://schemas.microsoft.com/office/drawing/2014/main" id="{2D4A608E-DD5B-5F18-26B3-ED16943F78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t="18782" r="6621" b="5273"/>
          <a:stretch>
            <a:fillRect/>
          </a:stretch>
        </p:blipFill>
        <p:spPr bwMode="auto">
          <a:xfrm>
            <a:off x="3762374" y="1793680"/>
            <a:ext cx="1619250" cy="1422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Kipas DC/Fan DC 8Cm x 8Cm 12v 0.30A Klop | Lazada Indonesia">
            <a:extLst>
              <a:ext uri="{FF2B5EF4-FFF2-40B4-BE49-F238E27FC236}">
                <a16:creationId xmlns:a16="http://schemas.microsoft.com/office/drawing/2014/main" id="{64F39FB1-7935-F66C-E2A5-950582B396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" t="7771" r="1291" b="18791"/>
          <a:stretch>
            <a:fillRect/>
          </a:stretch>
        </p:blipFill>
        <p:spPr bwMode="auto">
          <a:xfrm>
            <a:off x="5972078" y="1686682"/>
            <a:ext cx="2280788" cy="18636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2" name="Picture 4" descr="Wall Adapter Power Supply - 5V DC 2A (USB Micro-B) Australia - Little Bird">
            <a:extLst>
              <a:ext uri="{FF2B5EF4-FFF2-40B4-BE49-F238E27FC236}">
                <a16:creationId xmlns:a16="http://schemas.microsoft.com/office/drawing/2014/main" id="{B22549BF-B464-608F-BA6B-5E83D602C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 b="11866"/>
          <a:stretch>
            <a:fillRect/>
          </a:stretch>
        </p:blipFill>
        <p:spPr bwMode="auto">
          <a:xfrm>
            <a:off x="1143000" y="4224260"/>
            <a:ext cx="2295144" cy="181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sb Type B Cable Near Me Discount | emergencydentistry.com">
            <a:extLst>
              <a:ext uri="{FF2B5EF4-FFF2-40B4-BE49-F238E27FC236}">
                <a16:creationId xmlns:a16="http://schemas.microsoft.com/office/drawing/2014/main" id="{7A08CA52-3A5D-8E22-BC4E-ED17E969C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8" b="11868"/>
          <a:stretch>
            <a:fillRect/>
          </a:stretch>
        </p:blipFill>
        <p:spPr bwMode="auto">
          <a:xfrm>
            <a:off x="5327429" y="4224260"/>
            <a:ext cx="2295144" cy="181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2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20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20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DD388-036B-7904-A98F-BB8F35A46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7F8FB3-3367-5716-A9C4-16920F084AED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BE13B4-3BC3-61CE-C863-2A822802C969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 Stacks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C57129-2702-661F-B04A-828C40DC2D34}"/>
              </a:ext>
            </a:extLst>
          </p:cNvPr>
          <p:cNvGrpSpPr/>
          <p:nvPr/>
        </p:nvGrpSpPr>
        <p:grpSpPr>
          <a:xfrm>
            <a:off x="257330" y="1348898"/>
            <a:ext cx="8566628" cy="5075349"/>
            <a:chOff x="540718" y="1368493"/>
            <a:chExt cx="8566628" cy="5075349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776C6BBA-B240-02C5-86C4-D1116BCBE772}"/>
                </a:ext>
              </a:extLst>
            </p:cNvPr>
            <p:cNvSpPr/>
            <p:nvPr/>
          </p:nvSpPr>
          <p:spPr>
            <a:xfrm>
              <a:off x="966952" y="1820994"/>
              <a:ext cx="1307487" cy="1307487"/>
            </a:xfrm>
            <a:custGeom>
              <a:avLst/>
              <a:gdLst/>
              <a:ahLst/>
              <a:cxnLst/>
              <a:rect l="l" t="t" r="r" b="b"/>
              <a:pathLst>
                <a:path w="1307487" h="1307487">
                  <a:moveTo>
                    <a:pt x="0" y="0"/>
                  </a:moveTo>
                  <a:lnTo>
                    <a:pt x="1307487" y="0"/>
                  </a:lnTo>
                  <a:lnTo>
                    <a:pt x="1307487" y="1307487"/>
                  </a:lnTo>
                  <a:lnTo>
                    <a:pt x="0" y="1307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5A371C79-0988-1BCB-5088-4D812D1224B7}"/>
                </a:ext>
              </a:extLst>
            </p:cNvPr>
            <p:cNvSpPr/>
            <p:nvPr/>
          </p:nvSpPr>
          <p:spPr>
            <a:xfrm>
              <a:off x="7260071" y="2103009"/>
              <a:ext cx="1847275" cy="707548"/>
            </a:xfrm>
            <a:custGeom>
              <a:avLst/>
              <a:gdLst/>
              <a:ahLst/>
              <a:cxnLst/>
              <a:rect l="l" t="t" r="r" b="b"/>
              <a:pathLst>
                <a:path w="1847275" h="707548">
                  <a:moveTo>
                    <a:pt x="0" y="0"/>
                  </a:moveTo>
                  <a:lnTo>
                    <a:pt x="1847275" y="0"/>
                  </a:lnTo>
                  <a:lnTo>
                    <a:pt x="1847275" y="707548"/>
                  </a:lnTo>
                  <a:lnTo>
                    <a:pt x="0" y="707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9284" t="-69484" r="-41735" b="-123186"/>
              </a:stretch>
            </a:blipFill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5BE405B-3FB5-12D4-A057-86C231FDEC07}"/>
                </a:ext>
              </a:extLst>
            </p:cNvPr>
            <p:cNvSpPr/>
            <p:nvPr/>
          </p:nvSpPr>
          <p:spPr>
            <a:xfrm>
              <a:off x="966952" y="4685374"/>
              <a:ext cx="1307487" cy="1326796"/>
            </a:xfrm>
            <a:custGeom>
              <a:avLst/>
              <a:gdLst/>
              <a:ahLst/>
              <a:cxnLst/>
              <a:rect l="l" t="t" r="r" b="b"/>
              <a:pathLst>
                <a:path w="1307487" h="1326796">
                  <a:moveTo>
                    <a:pt x="0" y="0"/>
                  </a:moveTo>
                  <a:lnTo>
                    <a:pt x="1307487" y="0"/>
                  </a:lnTo>
                  <a:lnTo>
                    <a:pt x="1307487" y="1326795"/>
                  </a:lnTo>
                  <a:lnTo>
                    <a:pt x="0" y="1326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F9402C69-D7E2-98BE-D411-4FE1FCD1A4CE}"/>
                </a:ext>
              </a:extLst>
            </p:cNvPr>
            <p:cNvSpPr/>
            <p:nvPr/>
          </p:nvSpPr>
          <p:spPr>
            <a:xfrm>
              <a:off x="3145951" y="1785087"/>
              <a:ext cx="1298376" cy="1343393"/>
            </a:xfrm>
            <a:custGeom>
              <a:avLst/>
              <a:gdLst/>
              <a:ahLst/>
              <a:cxnLst/>
              <a:rect l="l" t="t" r="r" b="b"/>
              <a:pathLst>
                <a:path w="1298376" h="1343393">
                  <a:moveTo>
                    <a:pt x="0" y="0"/>
                  </a:moveTo>
                  <a:lnTo>
                    <a:pt x="1298376" y="0"/>
                  </a:lnTo>
                  <a:lnTo>
                    <a:pt x="1298376" y="1343394"/>
                  </a:lnTo>
                  <a:lnTo>
                    <a:pt x="0" y="134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404" r="-14731" b="-27355"/>
              </a:stretch>
            </a:blipFill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0700CE25-E90A-450E-47CE-88AB68FC8CC1}"/>
                </a:ext>
              </a:extLst>
            </p:cNvPr>
            <p:cNvSpPr/>
            <p:nvPr/>
          </p:nvSpPr>
          <p:spPr>
            <a:xfrm>
              <a:off x="4970751" y="1820994"/>
              <a:ext cx="1822020" cy="1390772"/>
            </a:xfrm>
            <a:custGeom>
              <a:avLst/>
              <a:gdLst/>
              <a:ahLst/>
              <a:cxnLst/>
              <a:rect l="l" t="t" r="r" b="b"/>
              <a:pathLst>
                <a:path w="1822020" h="1390772">
                  <a:moveTo>
                    <a:pt x="0" y="0"/>
                  </a:moveTo>
                  <a:lnTo>
                    <a:pt x="1822020" y="0"/>
                  </a:lnTo>
                  <a:lnTo>
                    <a:pt x="1822020" y="1390772"/>
                  </a:lnTo>
                  <a:lnTo>
                    <a:pt x="0" y="1390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9135" t="-6347" r="-62636" b="-38921"/>
              </a:stretch>
            </a:blipFill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04155E38-40EE-4142-CFB4-1A489D33F1E3}"/>
                </a:ext>
              </a:extLst>
            </p:cNvPr>
            <p:cNvSpPr/>
            <p:nvPr/>
          </p:nvSpPr>
          <p:spPr>
            <a:xfrm>
              <a:off x="3145951" y="4685374"/>
              <a:ext cx="1902895" cy="1326796"/>
            </a:xfrm>
            <a:custGeom>
              <a:avLst/>
              <a:gdLst/>
              <a:ahLst/>
              <a:cxnLst/>
              <a:rect l="l" t="t" r="r" b="b"/>
              <a:pathLst>
                <a:path w="1902895" h="1326796">
                  <a:moveTo>
                    <a:pt x="0" y="0"/>
                  </a:moveTo>
                  <a:lnTo>
                    <a:pt x="1902895" y="0"/>
                  </a:lnTo>
                  <a:lnTo>
                    <a:pt x="1902895" y="1326795"/>
                  </a:lnTo>
                  <a:lnTo>
                    <a:pt x="0" y="1326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298" r="-8039" b="-54920"/>
              </a:stretch>
            </a:blipFill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7E0DA7A-C6F6-0ABB-4591-061610B7C75F}"/>
                </a:ext>
              </a:extLst>
            </p:cNvPr>
            <p:cNvSpPr/>
            <p:nvPr/>
          </p:nvSpPr>
          <p:spPr>
            <a:xfrm>
              <a:off x="5672503" y="4685374"/>
              <a:ext cx="999331" cy="1326796"/>
            </a:xfrm>
            <a:custGeom>
              <a:avLst/>
              <a:gdLst/>
              <a:ahLst/>
              <a:cxnLst/>
              <a:rect l="l" t="t" r="r" b="b"/>
              <a:pathLst>
                <a:path w="999331" h="1326796">
                  <a:moveTo>
                    <a:pt x="0" y="0"/>
                  </a:moveTo>
                  <a:lnTo>
                    <a:pt x="999331" y="0"/>
                  </a:lnTo>
                  <a:lnTo>
                    <a:pt x="999331" y="1326795"/>
                  </a:lnTo>
                  <a:lnTo>
                    <a:pt x="0" y="1326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428" t="-4432" r="-21121" b="-4441"/>
              </a:stretch>
            </a:blipFill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5A2C01F-5994-FB7F-9AC4-19FDF5171740}"/>
                </a:ext>
              </a:extLst>
            </p:cNvPr>
            <p:cNvSpPr/>
            <p:nvPr/>
          </p:nvSpPr>
          <p:spPr>
            <a:xfrm>
              <a:off x="7625803" y="4787140"/>
              <a:ext cx="1394571" cy="1005650"/>
            </a:xfrm>
            <a:custGeom>
              <a:avLst/>
              <a:gdLst/>
              <a:ahLst/>
              <a:cxnLst/>
              <a:rect l="l" t="t" r="r" b="b"/>
              <a:pathLst>
                <a:path w="1674930" h="1326796">
                  <a:moveTo>
                    <a:pt x="0" y="0"/>
                  </a:moveTo>
                  <a:lnTo>
                    <a:pt x="1674929" y="0"/>
                  </a:lnTo>
                  <a:lnTo>
                    <a:pt x="1674929" y="1326795"/>
                  </a:lnTo>
                  <a:lnTo>
                    <a:pt x="0" y="1326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638" t="-21145" r="-6765" b="-22013"/>
              </a:stretch>
            </a:blipFill>
          </p:spPr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D90EB5E1-3D7C-5C67-13CA-6EE9DB143806}"/>
                </a:ext>
              </a:extLst>
            </p:cNvPr>
            <p:cNvSpPr txBox="1"/>
            <p:nvPr/>
          </p:nvSpPr>
          <p:spPr>
            <a:xfrm>
              <a:off x="540718" y="3185631"/>
              <a:ext cx="2354882" cy="737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81"/>
                </a:lnSpc>
              </a:pP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Raspberry Pi OS Lite (64 bit)</a:t>
              </a: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8E6F60AB-E683-03ED-79A4-D0A4CBF5F712}"/>
                </a:ext>
              </a:extLst>
            </p:cNvPr>
            <p:cNvSpPr txBox="1"/>
            <p:nvPr/>
          </p:nvSpPr>
          <p:spPr>
            <a:xfrm>
              <a:off x="7556942" y="3287966"/>
              <a:ext cx="1378952" cy="355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1"/>
                </a:lnSpc>
              </a:pP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Node-Red </a:t>
              </a:r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8EBE1369-0AA8-410F-4364-C49C8D28E724}"/>
                </a:ext>
              </a:extLst>
            </p:cNvPr>
            <p:cNvSpPr txBox="1"/>
            <p:nvPr/>
          </p:nvSpPr>
          <p:spPr>
            <a:xfrm>
              <a:off x="540718" y="1368493"/>
              <a:ext cx="2354882" cy="347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84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 Bold"/>
                  <a:cs typeface="Times New Roman" panose="02020603050405020304" pitchFamily="18" charset="0"/>
                  <a:sym typeface="Canva Sans Bold"/>
                </a:rPr>
                <a:t>Operating System</a:t>
              </a: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5F511735-AD04-B53A-D38D-BCD82876F8F4}"/>
                </a:ext>
              </a:extLst>
            </p:cNvPr>
            <p:cNvSpPr txBox="1"/>
            <p:nvPr/>
          </p:nvSpPr>
          <p:spPr>
            <a:xfrm>
              <a:off x="968802" y="4091114"/>
              <a:ext cx="1216701" cy="350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 Bold"/>
                  <a:cs typeface="Times New Roman" panose="02020603050405020304" pitchFamily="18" charset="0"/>
                  <a:sym typeface="Canva Sans Bold"/>
                </a:rPr>
                <a:t>Database</a:t>
              </a:r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C59C3EB5-64F0-CEF9-F53E-5AF65747949C}"/>
                </a:ext>
              </a:extLst>
            </p:cNvPr>
            <p:cNvSpPr txBox="1"/>
            <p:nvPr/>
          </p:nvSpPr>
          <p:spPr>
            <a:xfrm>
              <a:off x="879868" y="6088369"/>
              <a:ext cx="1394571" cy="355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1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InfluxDB</a:t>
              </a:r>
              <a:endPara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endParaRPr>
            </a:p>
          </p:txBody>
        </p:sp>
        <p:sp>
          <p:nvSpPr>
            <p:cNvPr id="30" name="TextBox 17">
              <a:extLst>
                <a:ext uri="{FF2B5EF4-FFF2-40B4-BE49-F238E27FC236}">
                  <a16:creationId xmlns:a16="http://schemas.microsoft.com/office/drawing/2014/main" id="{5927BFC8-BA30-3177-A448-6CB9C167C95B}"/>
                </a:ext>
              </a:extLst>
            </p:cNvPr>
            <p:cNvSpPr txBox="1"/>
            <p:nvPr/>
          </p:nvSpPr>
          <p:spPr>
            <a:xfrm>
              <a:off x="3207939" y="1377980"/>
              <a:ext cx="1236388" cy="3507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7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 Bold"/>
                  <a:cs typeface="Times New Roman" panose="02020603050405020304" pitchFamily="18" charset="0"/>
                  <a:sym typeface="Canva Sans Bold"/>
                </a:rPr>
                <a:t>Frontend</a:t>
              </a:r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E1ADBA99-13C8-C898-8FD9-0782763E51AA}"/>
                </a:ext>
              </a:extLst>
            </p:cNvPr>
            <p:cNvSpPr txBox="1"/>
            <p:nvPr/>
          </p:nvSpPr>
          <p:spPr>
            <a:xfrm>
              <a:off x="3195044" y="3287966"/>
              <a:ext cx="1394571" cy="355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1"/>
                </a:lnSpc>
              </a:pP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Grafana</a:t>
              </a:r>
            </a:p>
          </p:txBody>
        </p:sp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A1FB8825-D057-8121-B7B2-4DA217E3A8FA}"/>
                </a:ext>
              </a:extLst>
            </p:cNvPr>
            <p:cNvSpPr txBox="1"/>
            <p:nvPr/>
          </p:nvSpPr>
          <p:spPr>
            <a:xfrm>
              <a:off x="5286071" y="3287966"/>
              <a:ext cx="1394571" cy="355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1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Mosquitto</a:t>
              </a:r>
              <a:endPara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endParaRPr>
            </a:p>
          </p:txBody>
        </p:sp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B32EE05B-ACFB-7259-EA5E-65D0D9AD66E6}"/>
                </a:ext>
              </a:extLst>
            </p:cNvPr>
            <p:cNvSpPr txBox="1"/>
            <p:nvPr/>
          </p:nvSpPr>
          <p:spPr>
            <a:xfrm>
              <a:off x="3400113" y="6088369"/>
              <a:ext cx="1394571" cy="355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1"/>
                </a:lnSpc>
              </a:pP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Docker</a:t>
              </a: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589EC7D6-8905-4F1E-609A-D3FC343B0B7A}"/>
                </a:ext>
              </a:extLst>
            </p:cNvPr>
            <p:cNvSpPr txBox="1"/>
            <p:nvPr/>
          </p:nvSpPr>
          <p:spPr>
            <a:xfrm>
              <a:off x="5286071" y="6088369"/>
              <a:ext cx="1688710" cy="355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1"/>
                </a:lnSpc>
              </a:pP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Portainer.io</a:t>
              </a:r>
            </a:p>
          </p:txBody>
        </p:sp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C8CA986A-150B-60E1-A72D-FF690704369D}"/>
                </a:ext>
              </a:extLst>
            </p:cNvPr>
            <p:cNvSpPr txBox="1"/>
            <p:nvPr/>
          </p:nvSpPr>
          <p:spPr>
            <a:xfrm>
              <a:off x="5672503" y="1377980"/>
              <a:ext cx="2240535" cy="350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7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 Bold"/>
                  <a:cs typeface="Times New Roman" panose="02020603050405020304" pitchFamily="18" charset="0"/>
                  <a:sym typeface="Canva Sans Bold"/>
                </a:rPr>
                <a:t>Backend Services</a:t>
              </a:r>
            </a:p>
          </p:txBody>
        </p:sp>
        <p:sp>
          <p:nvSpPr>
            <p:cNvPr id="36" name="TextBox 23">
              <a:extLst>
                <a:ext uri="{FF2B5EF4-FFF2-40B4-BE49-F238E27FC236}">
                  <a16:creationId xmlns:a16="http://schemas.microsoft.com/office/drawing/2014/main" id="{AB509974-1BEB-7785-6506-2AD9ABD99C6F}"/>
                </a:ext>
              </a:extLst>
            </p:cNvPr>
            <p:cNvSpPr txBox="1"/>
            <p:nvPr/>
          </p:nvSpPr>
          <p:spPr>
            <a:xfrm>
              <a:off x="2829295" y="4091114"/>
              <a:ext cx="4181105" cy="3507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7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 Bold"/>
                  <a:cs typeface="Times New Roman" panose="02020603050405020304" pitchFamily="18" charset="0"/>
                  <a:sym typeface="Canva Sans Bold"/>
                </a:rPr>
                <a:t>Containerization &amp; Management</a:t>
              </a:r>
            </a:p>
          </p:txBody>
        </p: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A75896CA-109C-B531-8F8C-1DB0D7C3B6FE}"/>
                </a:ext>
              </a:extLst>
            </p:cNvPr>
            <p:cNvSpPr txBox="1"/>
            <p:nvPr/>
          </p:nvSpPr>
          <p:spPr>
            <a:xfrm>
              <a:off x="7672076" y="4091114"/>
              <a:ext cx="1253267" cy="350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 Bold"/>
                  <a:cs typeface="Times New Roman" panose="02020603050405020304" pitchFamily="18" charset="0"/>
                  <a:sym typeface="Canva Sans Bold"/>
                </a:rPr>
                <a:t>Dev Tools</a:t>
              </a:r>
            </a:p>
          </p:txBody>
        </p:sp>
        <p:sp>
          <p:nvSpPr>
            <p:cNvPr id="38" name="TextBox 25">
              <a:extLst>
                <a:ext uri="{FF2B5EF4-FFF2-40B4-BE49-F238E27FC236}">
                  <a16:creationId xmlns:a16="http://schemas.microsoft.com/office/drawing/2014/main" id="{50254886-9B84-9A96-52AF-AA05AF40DB28}"/>
                </a:ext>
              </a:extLst>
            </p:cNvPr>
            <p:cNvSpPr txBox="1"/>
            <p:nvPr/>
          </p:nvSpPr>
          <p:spPr>
            <a:xfrm>
              <a:off x="7625804" y="6088369"/>
              <a:ext cx="1394571" cy="355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1"/>
                </a:lnSpc>
              </a:pP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CLI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048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AE5D5-9AA6-73B1-B021-00E3AE37E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53B31B-A459-5660-BBAB-8E3873B2877B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5EDD73-65FC-5172-86D1-93F5831A287B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Circuit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77C7B-111D-1ADF-2CAE-00F3325B09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3"/>
          <a:stretch>
            <a:fillRect/>
          </a:stretch>
        </p:blipFill>
        <p:spPr bwMode="auto">
          <a:xfrm>
            <a:off x="887728" y="1377632"/>
            <a:ext cx="7241287" cy="49782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067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3233A-F802-E9CA-4FA1-036AEB05B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9FF0C8-F145-30C2-1B78-A63457F65AB7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6C2BB7-CB2B-3FF0-7043-DCDED616DEE8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83A0A4-EB53-F03D-7693-148BEBC49853}"/>
              </a:ext>
            </a:extLst>
          </p:cNvPr>
          <p:cNvSpPr txBox="1"/>
          <p:nvPr/>
        </p:nvSpPr>
        <p:spPr>
          <a:xfrm>
            <a:off x="320040" y="1451742"/>
            <a:ext cx="8503918" cy="465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7308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 Layer 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Collects real-time data from MQ135 (air quality) and MAX30100 (heart rate) using ESP32 microcontrollers at 1-second intervals.</a:t>
            </a:r>
          </a:p>
          <a:p>
            <a:pPr marL="697308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 System –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Transmits sensor data via MQTT protocol through Raspberry Pi–hosted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Mosquitto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broker using topic-based communication.</a:t>
            </a:r>
          </a:p>
          <a:p>
            <a:pPr marL="697308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&amp; Automation Engine 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Node-RED processes incoming data, compares with threshold values, and triggers automation within 800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108" lvl="1"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4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747B8-0C94-4E6C-C6DE-AA5EAEEF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574AA6-DFD5-0245-0345-BFE0E6EDEAA7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C0FA96-FD53-6E3D-E5B2-B4779EA3746B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083DB-FFFC-9AF8-2953-AA02172D2C72}"/>
              </a:ext>
            </a:extLst>
          </p:cNvPr>
          <p:cNvSpPr txBox="1"/>
          <p:nvPr/>
        </p:nvSpPr>
        <p:spPr>
          <a:xfrm>
            <a:off x="320040" y="1457705"/>
            <a:ext cx="8503918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60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&amp; Management 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InfluxDB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stores time-stamped sensor readings with optimized retention and query efficiency.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60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Alerting &amp; Actuation 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Activates DC fan, buzzer, and LCD     display through relay and I²C communication upon threshold breach.</a:t>
            </a:r>
          </a:p>
          <a:p>
            <a:pPr marL="5760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&amp; Monitoring Interface 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Grafana dashboard provides real-time visualization, historical trends, and alert indicators.</a:t>
            </a:r>
          </a:p>
          <a:p>
            <a:pPr marL="5760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Containerized Infrastructure –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Dockerized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setup on Raspberry Pi runs Node-RED, MQTT,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InfluxDB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Grafana under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Portainer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efficient management.</a:t>
            </a:r>
          </a:p>
        </p:txBody>
      </p:sp>
    </p:spTree>
    <p:extLst>
      <p:ext uri="{BB962C8B-B14F-4D97-AF65-F5344CB8AC3E}">
        <p14:creationId xmlns:p14="http://schemas.microsoft.com/office/powerpoint/2010/main" val="296407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F489C-10A3-7601-503F-7ECBD588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25F2F7-E2C4-F9DB-163D-C714478BE0DD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C92999-456C-8194-0DA0-083690FA1B39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AF6D5-E4D8-DB2D-7991-A952C2307F0A}"/>
              </a:ext>
            </a:extLst>
          </p:cNvPr>
          <p:cNvSpPr txBox="1"/>
          <p:nvPr/>
        </p:nvSpPr>
        <p:spPr>
          <a:xfrm>
            <a:off x="320040" y="1563841"/>
            <a:ext cx="8503918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3008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Data Pipeline –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Complete flow from sensor collection → MQTT transmission → Node-RED processing →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InfluxDB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storage → Grafana visualization → actuator response.</a:t>
            </a:r>
          </a:p>
          <a:p>
            <a:pPr marL="583008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Integration Features 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Modular, fault-tolerant design with sub-2 s response and scalability for future sensor expansion.</a:t>
            </a:r>
          </a:p>
          <a:p>
            <a:pPr marL="583008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&amp; Reliability 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Delivers a unified, automated healthcare monitoring system ensuring timely alerts and improved patient safety.</a:t>
            </a:r>
          </a:p>
          <a:p>
            <a:pPr marL="583008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spc="151" dirty="0">
              <a:solidFill>
                <a:srgbClr val="00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5252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05B19-54F1-1266-C5D9-3BD4AE93E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7625F5-F9B1-342E-C7D6-5DC07DF53863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57BB38-6DC7-F85F-6E10-C50F8A9F28BF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Prototype/Working Model</a:t>
            </a:r>
          </a:p>
        </p:txBody>
      </p:sp>
      <p:pic>
        <p:nvPicPr>
          <p:cNvPr id="2" name="Picture 1" descr="A group of electronic components&#10;&#10;AI-generated content may be incorrect.">
            <a:extLst>
              <a:ext uri="{FF2B5EF4-FFF2-40B4-BE49-F238E27FC236}">
                <a16:creationId xmlns:a16="http://schemas.microsoft.com/office/drawing/2014/main" id="{4D3E3BC4-1846-83E2-0EB3-1E7D99FA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37" y="1520009"/>
            <a:ext cx="7462827" cy="470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76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1CD2-4B1A-0DD0-8463-E853215D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956AE0-C038-636C-9EC5-575B5B431F78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B1D217-30B8-D8B1-A3B1-3A804CDFB2E0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Server – Running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E2F54-3A30-4024-C4BD-4C396338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743" y="2246605"/>
            <a:ext cx="3334215" cy="2772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4EAF08-2CD4-B6E6-68DD-26842D5D9935}"/>
              </a:ext>
            </a:extLst>
          </p:cNvPr>
          <p:cNvSpPr txBox="1"/>
          <p:nvPr/>
        </p:nvSpPr>
        <p:spPr>
          <a:xfrm>
            <a:off x="320040" y="1998360"/>
            <a:ext cx="4956810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7308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serves as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server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managing data from sensors and actuators in real time.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308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runs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Node-RED, MQTT,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InfluxDB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Grafana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inside Docker containers for automation and visualization.</a:t>
            </a:r>
            <a:endParaRPr lang="en-US" sz="2000" spc="151" dirty="0">
              <a:solidFill>
                <a:srgbClr val="00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82745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8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6464-E367-3536-F7CB-AF456FF8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A13998-5C22-CE14-36D4-FBC09FB81BDA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CFFAB4-4263-A1F4-BA94-030442630759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Docker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FEAAB-D02F-1FD8-2913-A3D6F6F5C739}"/>
              </a:ext>
            </a:extLst>
          </p:cNvPr>
          <p:cNvSpPr txBox="1"/>
          <p:nvPr/>
        </p:nvSpPr>
        <p:spPr>
          <a:xfrm>
            <a:off x="1325879" y="5649684"/>
            <a:ext cx="649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SERVICES Healthy and Running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51E4F-6CA6-390D-C0C4-421C455588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03" y="1469074"/>
            <a:ext cx="7169994" cy="3919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FB463-14C6-58B1-C993-0A6772EDB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442431-A9E2-0D62-3BAA-716887E65CE1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07C094-2F9D-5670-F206-026F28BCB24B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Node-RED Flow Management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624A4F-D3CF-678D-6670-23CCD6D48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8" y="1414449"/>
            <a:ext cx="6720840" cy="41963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78D5CB-D218-3BCA-CE06-B0412ED7A28B}"/>
              </a:ext>
            </a:extLst>
          </p:cNvPr>
          <p:cNvSpPr txBox="1"/>
          <p:nvPr/>
        </p:nvSpPr>
        <p:spPr>
          <a:xfrm>
            <a:off x="1408176" y="5722838"/>
            <a:ext cx="649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for Voc and Heart Rate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9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128884-4B86-54B6-D04E-5857E49C2A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21" y="119988"/>
            <a:ext cx="5036913" cy="1678971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71A1E5-3DD3-C99C-D902-0B02A1DE5F2A}"/>
              </a:ext>
            </a:extLst>
          </p:cNvPr>
          <p:cNvSpPr txBox="1"/>
          <p:nvPr/>
        </p:nvSpPr>
        <p:spPr>
          <a:xfrm>
            <a:off x="1045028" y="4123153"/>
            <a:ext cx="4419888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members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310623106126 - Sarveswaran K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310623106153 - Suvarn V 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310623106168 - Udhayan C H B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310623106179 - Vishnuvardhan 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D4E72-28F8-D2DB-27E5-6A001113DBC9}"/>
              </a:ext>
            </a:extLst>
          </p:cNvPr>
          <p:cNvSpPr txBox="1"/>
          <p:nvPr/>
        </p:nvSpPr>
        <p:spPr>
          <a:xfrm>
            <a:off x="5630091" y="4123153"/>
            <a:ext cx="2468881" cy="878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mentor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Mrs.K.Abirami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05CAC-98C9-174D-0351-0DED8BC1E9F7}"/>
              </a:ext>
            </a:extLst>
          </p:cNvPr>
          <p:cNvSpPr txBox="1"/>
          <p:nvPr/>
        </p:nvSpPr>
        <p:spPr>
          <a:xfrm>
            <a:off x="613954" y="2445167"/>
            <a:ext cx="8210007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: Healthcare Automation with MQTT Protocol and Node-RED flow management</a:t>
            </a:r>
            <a:endParaRPr lang="en-I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90FEF-8C29-B67F-8633-A5E8E3E494E0}"/>
              </a:ext>
            </a:extLst>
          </p:cNvPr>
          <p:cNvSpPr txBox="1"/>
          <p:nvPr/>
        </p:nvSpPr>
        <p:spPr>
          <a:xfrm>
            <a:off x="5525588" y="1937397"/>
            <a:ext cx="3448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name : 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B679A-86C6-3885-30AA-418C22919B97}"/>
              </a:ext>
            </a:extLst>
          </p:cNvPr>
          <p:cNvSpPr txBox="1"/>
          <p:nvPr/>
        </p:nvSpPr>
        <p:spPr>
          <a:xfrm>
            <a:off x="1045028" y="1937397"/>
            <a:ext cx="2968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 : 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231ECC513L	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450BCA-01EF-33FC-3D87-FEF986973F9C}"/>
              </a:ext>
            </a:extLst>
          </p:cNvPr>
          <p:cNvCxnSpPr>
            <a:cxnSpLocks/>
          </p:cNvCxnSpPr>
          <p:nvPr/>
        </p:nvCxnSpPr>
        <p:spPr>
          <a:xfrm>
            <a:off x="333102" y="177654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7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 p14:presetBounceEnd="34667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521 -0.25879 L 1.66667E-6 -2.22222E-6 " pathEditMode="relative" rAng="0" ptsTypes="AA" p14:bounceEnd="34667">
                                          <p:cBhvr>
                                            <p:cTn id="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3" y="1298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6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521 -0.25879 L 1.66667E-6 -2.22222E-6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3" y="1298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6" grpId="0"/>
          <p:bldP spid="1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84E22-6FB9-1FC7-72E7-B14D03B5F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3CEA95-4B69-BBCB-2BBB-415646E8468E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5DBFC0-AF83-01C3-F131-337AF98EEEC7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 err="1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InfluxDB</a:t>
            </a: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D9ABB-0836-D974-15D0-C13ED2C8C030}"/>
              </a:ext>
            </a:extLst>
          </p:cNvPr>
          <p:cNvSpPr txBox="1"/>
          <p:nvPr/>
        </p:nvSpPr>
        <p:spPr>
          <a:xfrm>
            <a:off x="1298448" y="5649686"/>
            <a:ext cx="649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Logging of Voc and Heart Rate in database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0621EA-92A0-E393-2DF7-CFB6DC93E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00"/>
          <a:stretch>
            <a:fillRect/>
          </a:stretch>
        </p:blipFill>
        <p:spPr bwMode="auto">
          <a:xfrm>
            <a:off x="1298448" y="1404049"/>
            <a:ext cx="6630394" cy="177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4E132F-BE39-2325-8687-BCE50B881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48" y="3682013"/>
            <a:ext cx="6630394" cy="175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1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19E46-554B-FFAD-722A-D694C922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B81771-D463-EC42-4137-B5645D3B4291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1F431D-FF10-F7AD-8194-37C7CB2DBAEF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768E5-F307-35B9-8071-1F2C7016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1381432"/>
            <a:ext cx="3328416" cy="2760709"/>
          </a:xfrm>
          <a:prstGeom prst="rect">
            <a:avLst/>
          </a:prstGeom>
        </p:spPr>
      </p:pic>
      <p:pic>
        <p:nvPicPr>
          <p:cNvPr id="5" name="Picture 4" descr="A computer screen showing a graph&#10;&#10;AI-generated content may be incorrect.">
            <a:extLst>
              <a:ext uri="{FF2B5EF4-FFF2-40B4-BE49-F238E27FC236}">
                <a16:creationId xmlns:a16="http://schemas.microsoft.com/office/drawing/2014/main" id="{82CF3319-124B-1F23-8FB9-5CE5160DB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1" r="3518" b="39924"/>
          <a:stretch>
            <a:fillRect/>
          </a:stretch>
        </p:blipFill>
        <p:spPr>
          <a:xfrm>
            <a:off x="4443984" y="1377129"/>
            <a:ext cx="3611880" cy="2765012"/>
          </a:xfrm>
          <a:prstGeom prst="rect">
            <a:avLst/>
          </a:prstGeom>
        </p:spPr>
      </p:pic>
      <p:pic>
        <p:nvPicPr>
          <p:cNvPr id="7" name="Picture 6" descr="A graph on a monitor&#10;&#10;AI-generated content may be incorrect.">
            <a:extLst>
              <a:ext uri="{FF2B5EF4-FFF2-40B4-BE49-F238E27FC236}">
                <a16:creationId xmlns:a16="http://schemas.microsoft.com/office/drawing/2014/main" id="{585608DB-0B73-5DA0-7BA3-41A28FB21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4" b="25888"/>
          <a:stretch>
            <a:fillRect/>
          </a:stretch>
        </p:blipFill>
        <p:spPr>
          <a:xfrm>
            <a:off x="1578864" y="4315258"/>
            <a:ext cx="5986270" cy="218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2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0EE42-431D-9F4E-0D7C-07D17A2F3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547443-7754-7C93-4447-7827BBC811DA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CEAB78-F51F-B1A9-D3DA-443144C40532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</a:t>
            </a:r>
          </a:p>
        </p:txBody>
      </p:sp>
      <p:pic>
        <p:nvPicPr>
          <p:cNvPr id="4" name="Picture 3" descr="A digital display with a green screen&#10;&#10;AI-generated content may be incorrect.">
            <a:extLst>
              <a:ext uri="{FF2B5EF4-FFF2-40B4-BE49-F238E27FC236}">
                <a16:creationId xmlns:a16="http://schemas.microsoft.com/office/drawing/2014/main" id="{B8178EAA-782D-2BDE-C1C5-3E237628E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79"/>
          <a:stretch>
            <a:fillRect/>
          </a:stretch>
        </p:blipFill>
        <p:spPr bwMode="auto">
          <a:xfrm>
            <a:off x="410337" y="1385300"/>
            <a:ext cx="3887343" cy="221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digital display with a screen on it&#10;&#10;AI-generated content may be incorrect.">
            <a:extLst>
              <a:ext uri="{FF2B5EF4-FFF2-40B4-BE49-F238E27FC236}">
                <a16:creationId xmlns:a16="http://schemas.microsoft.com/office/drawing/2014/main" id="{50F09B35-4BD3-2667-16FD-B042D2EE0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6"/>
          <a:stretch>
            <a:fillRect/>
          </a:stretch>
        </p:blipFill>
        <p:spPr bwMode="auto">
          <a:xfrm>
            <a:off x="4459859" y="1385301"/>
            <a:ext cx="4273804" cy="22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36E03F87-B789-4445-9B1A-39998A764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5" y="3772493"/>
            <a:ext cx="7278625" cy="28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4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C86AE-DE1C-BB7E-865F-286CEE61A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8D9341-0562-8241-C36F-519D7B83F02F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621273-CE8B-625B-2D8F-44E79662744D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9A5CB-FCC0-9812-C362-7453501696EC}"/>
              </a:ext>
            </a:extLst>
          </p:cNvPr>
          <p:cNvSpPr txBox="1"/>
          <p:nvPr/>
        </p:nvSpPr>
        <p:spPr>
          <a:xfrm>
            <a:off x="320040" y="1724040"/>
            <a:ext cx="8421624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0108" lvl="1"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healthcare automation system successfully demonstrated the integration of IoT technologies for comprehensive patient and environmental monitoring. The results confirm that the MQTT-based communication, Node-RED processing, and containerized deployment provide a robust foundation for healthcare applications. The system's performance in real-time monitoring, automated alerting, and data management meets the requirements for practical healthcare deployment, while the modular design ensures adaptability for future enhancements and scaling.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108" lvl="1" algn="just">
              <a:lnSpc>
                <a:spcPct val="150000"/>
              </a:lnSpc>
            </a:pPr>
            <a:endParaRPr lang="en-US" sz="2000" spc="151" dirty="0">
              <a:solidFill>
                <a:srgbClr val="00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8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8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454CF-8C16-51A2-6C2A-663BDB014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56F22A-D46A-6B0B-95D4-307A0FA04DDC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00AEB0F-FB34-9268-7DA7-22EEC17769A7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914C7-EE97-6EBE-3051-6F6DFB966AF3}"/>
              </a:ext>
            </a:extLst>
          </p:cNvPr>
          <p:cNvSpPr txBox="1"/>
          <p:nvPr/>
        </p:nvSpPr>
        <p:spPr>
          <a:xfrm>
            <a:off x="320040" y="1724040"/>
            <a:ext cx="8421624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implementation experience and results, several improvement opportunities were identified: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Analytics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machine learning for predictive alerting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Multi-patient Support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Scale architecture for ward-level monitoring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Backup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Integrate UPS for power failure protection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Integration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companion mobile application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Sensors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Incorporate additional physiological parameters (SpO2, temperature)</a:t>
            </a:r>
          </a:p>
          <a:p>
            <a:pPr marL="240108" lvl="1" algn="just">
              <a:lnSpc>
                <a:spcPct val="150000"/>
              </a:lnSpc>
            </a:pPr>
            <a:endParaRPr lang="en-US" sz="2000" spc="151" dirty="0">
              <a:solidFill>
                <a:srgbClr val="00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41090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8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BD459-0D09-9923-063D-332984CB6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CFE26E-953C-CC4A-AA1A-AC91230358DB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EA9959-4D75-38E8-D99F-9B0DC412D1CE}"/>
              </a:ext>
            </a:extLst>
          </p:cNvPr>
          <p:cNvSpPr txBox="1"/>
          <p:nvPr/>
        </p:nvSpPr>
        <p:spPr>
          <a:xfrm>
            <a:off x="320040" y="635616"/>
            <a:ext cx="850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3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800" b="1" spc="3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E92F2-EFFB-2F0D-2CB7-945676C417C6}"/>
              </a:ext>
            </a:extLst>
          </p:cNvPr>
          <p:cNvSpPr txBox="1"/>
          <p:nvPr/>
        </p:nvSpPr>
        <p:spPr>
          <a:xfrm>
            <a:off x="320040" y="1558896"/>
            <a:ext cx="8503918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"Internet of Things: A Hands-On-Approach" – Arshdeep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Vijay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Madisetti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Covers MQTT, IoT architectures, and real-time health monitoring use cases.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"Medical Instrumentation: Application and Design" – John G. Webster Explains heart rate monitoring and sensor integration in healthcare systems.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Node-RED Based Framework for Healthcare IoT Systems Low-Cost IoT-Based Health Monitoring System for COVID-19 Patients Journal of Healthcare Engineering, 2021 - (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https://www.irjet.net/archives/V9/i1/IRJET-V9I1282.pdf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97539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F8EF-3548-EA58-5E92-300E71034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721360-EFE5-9BDC-EBB2-6D95AF250779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D15D9D-B857-E05B-984E-F698D61AC410}"/>
              </a:ext>
            </a:extLst>
          </p:cNvPr>
          <p:cNvSpPr txBox="1"/>
          <p:nvPr/>
        </p:nvSpPr>
        <p:spPr>
          <a:xfrm>
            <a:off x="320040" y="647973"/>
            <a:ext cx="850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3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800" b="1" spc="3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CDADD-E543-E105-60AB-22C6F8DC41B0}"/>
              </a:ext>
            </a:extLst>
          </p:cNvPr>
          <p:cNvSpPr txBox="1"/>
          <p:nvPr/>
        </p:nvSpPr>
        <p:spPr>
          <a:xfrm>
            <a:off x="320040" y="1457705"/>
            <a:ext cx="8503918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Imagine a post-surgery patient left unattended in a hospital room. The air quality degrades or the patient's heart rate drops unexpectedly. A delay in response can risk the patient's life.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Vital signs and room conditions require constant attention.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Real-time, automated monitoring and alerting.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propose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healthcare automation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monitors key parameters and triggers alerts to the nursing station or reception when critical thresholds are breached enhancing patient safety and reducing response time.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58842F-9227-2C66-651C-261B582FE0AB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8379AA-C0CE-F679-842A-2237FA86987C}"/>
              </a:ext>
            </a:extLst>
          </p:cNvPr>
          <p:cNvSpPr txBox="1"/>
          <p:nvPr/>
        </p:nvSpPr>
        <p:spPr>
          <a:xfrm>
            <a:off x="320040" y="635616"/>
            <a:ext cx="850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3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2800" b="1" spc="3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40606-C9F2-349F-2618-BFEBEA3660A7}"/>
              </a:ext>
            </a:extLst>
          </p:cNvPr>
          <p:cNvSpPr txBox="1"/>
          <p:nvPr/>
        </p:nvSpPr>
        <p:spPr>
          <a:xfrm>
            <a:off x="320040" y="1408429"/>
            <a:ext cx="8503918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patient monitoring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hospital rooms that continuously tracks vital signs and air quality. The system will detect critical changes such as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sudden drop in heart rate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deteriorating room conditions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real-time alerts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medical staff, enabling timely intervention and improving overall patient safety.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6925D5B-6193-0C26-E1F4-E266B2221104}"/>
              </a:ext>
            </a:extLst>
          </p:cNvPr>
          <p:cNvSpPr/>
          <p:nvPr/>
        </p:nvSpPr>
        <p:spPr>
          <a:xfrm>
            <a:off x="2613064" y="3953865"/>
            <a:ext cx="4133902" cy="2695668"/>
          </a:xfrm>
          <a:custGeom>
            <a:avLst/>
            <a:gdLst/>
            <a:ahLst/>
            <a:cxnLst/>
            <a:rect l="l" t="t" r="r" b="b"/>
            <a:pathLst>
              <a:path w="4409904" h="2938099">
                <a:moveTo>
                  <a:pt x="0" y="0"/>
                </a:moveTo>
                <a:lnTo>
                  <a:pt x="4409904" y="0"/>
                </a:lnTo>
                <a:lnTo>
                  <a:pt x="4409904" y="2938099"/>
                </a:lnTo>
                <a:lnTo>
                  <a:pt x="0" y="2938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4393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AFD52-E964-B10F-461D-28058DC1E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0C6939-454F-982D-89AE-7061008FEB7D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B01A97-31FA-F9CC-B543-5B862016BBA9}"/>
              </a:ext>
            </a:extLst>
          </p:cNvPr>
          <p:cNvSpPr txBox="1"/>
          <p:nvPr/>
        </p:nvSpPr>
        <p:spPr>
          <a:xfrm>
            <a:off x="320040" y="635616"/>
            <a:ext cx="850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3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works</a:t>
            </a:r>
            <a:endParaRPr lang="en-IN" sz="2800" b="1" spc="3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13F4A-1AE8-DFD7-90CF-E810D7209303}"/>
              </a:ext>
            </a:extLst>
          </p:cNvPr>
          <p:cNvSpPr txBox="1"/>
          <p:nvPr/>
        </p:nvSpPr>
        <p:spPr>
          <a:xfrm>
            <a:off x="320040" y="1337673"/>
            <a:ext cx="8503918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173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Most systems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monitor either vitals or air quality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not both.</a:t>
            </a:r>
          </a:p>
          <a:p>
            <a:pPr marL="480173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Health monitoring with MQTT and Node-RED (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no air quality integration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).</a:t>
            </a:r>
          </a:p>
          <a:p>
            <a:pPr marL="480173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Air quality monitoring in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smart homes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(no vitals monitoring).</a:t>
            </a:r>
          </a:p>
          <a:p>
            <a:pPr marL="480173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ESP32-based vital tracking (personal use, not hospital-focused).</a:t>
            </a:r>
          </a:p>
          <a:p>
            <a:pPr marL="480173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ICU systems exist but are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costly and not flexible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8FA1BDBF-8802-36B2-2C89-4EEB6172CDA5}"/>
              </a:ext>
            </a:extLst>
          </p:cNvPr>
          <p:cNvSpPr/>
          <p:nvPr/>
        </p:nvSpPr>
        <p:spPr>
          <a:xfrm>
            <a:off x="2171731" y="4000194"/>
            <a:ext cx="4814285" cy="2345322"/>
          </a:xfrm>
          <a:custGeom>
            <a:avLst/>
            <a:gdLst/>
            <a:ahLst/>
            <a:cxnLst/>
            <a:rect l="l" t="t" r="r" b="b"/>
            <a:pathLst>
              <a:path w="5103093" h="2315529">
                <a:moveTo>
                  <a:pt x="0" y="0"/>
                </a:moveTo>
                <a:lnTo>
                  <a:pt x="5103094" y="0"/>
                </a:lnTo>
                <a:lnTo>
                  <a:pt x="5103094" y="2315529"/>
                </a:lnTo>
                <a:lnTo>
                  <a:pt x="0" y="2315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87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  <p:bldP spid="2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ECAC-9D1A-46B0-B1D5-F08908A5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88C6D6-49E5-CBDB-FDCC-3646243167C1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D5D37B-B059-2300-2768-9D937001EC7D}"/>
              </a:ext>
            </a:extLst>
          </p:cNvPr>
          <p:cNvSpPr txBox="1"/>
          <p:nvPr/>
        </p:nvSpPr>
        <p:spPr>
          <a:xfrm>
            <a:off x="320040" y="635616"/>
            <a:ext cx="850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3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2800" b="1" spc="3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85562-BC99-C971-60B8-3A425FC27709}"/>
              </a:ext>
            </a:extLst>
          </p:cNvPr>
          <p:cNvSpPr txBox="1"/>
          <p:nvPr/>
        </p:nvSpPr>
        <p:spPr>
          <a:xfrm>
            <a:off x="320040" y="1563841"/>
            <a:ext cx="8503918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127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Studies highlight MQTT as a lightweight and reliable protocol for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real-time health data transfer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suitable for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resource-constrained devices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  <a:p>
            <a:pPr marL="480127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Research indicates that such visualization tools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improve usability for medical staff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  <a:p>
            <a:pPr marL="480127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MQTT ensures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fast communication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between patients’ devices and hospital servers.</a:t>
            </a:r>
          </a:p>
          <a:p>
            <a:pPr marL="480127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Applied for flow-based control but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not deeply integrated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with hospital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4020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AA5B8-79A4-8925-0EE3-7220ACEB2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F7E36-542F-B41A-A432-C2BDCFB1C77D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318C2F-3DCC-AC67-5516-56D0CF808F12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Design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59FA8D-8E13-13B0-8163-8E1C5D9E6FC2}"/>
              </a:ext>
            </a:extLst>
          </p:cNvPr>
          <p:cNvGrpSpPr/>
          <p:nvPr/>
        </p:nvGrpSpPr>
        <p:grpSpPr>
          <a:xfrm>
            <a:off x="1564716" y="1252663"/>
            <a:ext cx="6518924" cy="5504593"/>
            <a:chOff x="1917413" y="1536214"/>
            <a:chExt cx="6518924" cy="55045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C608DA-B137-1A3E-3537-D78267151B21}"/>
                </a:ext>
              </a:extLst>
            </p:cNvPr>
            <p:cNvSpPr/>
            <p:nvPr/>
          </p:nvSpPr>
          <p:spPr>
            <a:xfrm>
              <a:off x="1970308" y="1595021"/>
              <a:ext cx="822305" cy="822305"/>
            </a:xfrm>
            <a:custGeom>
              <a:avLst/>
              <a:gdLst/>
              <a:ahLst/>
              <a:cxnLst/>
              <a:rect l="l" t="t" r="r" b="b"/>
              <a:pathLst>
                <a:path w="822305" h="822305">
                  <a:moveTo>
                    <a:pt x="0" y="0"/>
                  </a:moveTo>
                  <a:lnTo>
                    <a:pt x="822306" y="0"/>
                  </a:lnTo>
                  <a:lnTo>
                    <a:pt x="822306" y="822306"/>
                  </a:lnTo>
                  <a:lnTo>
                    <a:pt x="0" y="822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C94E9FB-0FBC-257A-5ED2-37A191F3E480}"/>
                </a:ext>
              </a:extLst>
            </p:cNvPr>
            <p:cNvSpPr/>
            <p:nvPr/>
          </p:nvSpPr>
          <p:spPr>
            <a:xfrm>
              <a:off x="4297095" y="3299222"/>
              <a:ext cx="752389" cy="862311"/>
            </a:xfrm>
            <a:custGeom>
              <a:avLst/>
              <a:gdLst/>
              <a:ahLst/>
              <a:cxnLst/>
              <a:rect l="l" t="t" r="r" b="b"/>
              <a:pathLst>
                <a:path w="752389" h="862311">
                  <a:moveTo>
                    <a:pt x="0" y="0"/>
                  </a:moveTo>
                  <a:lnTo>
                    <a:pt x="752389" y="0"/>
                  </a:lnTo>
                  <a:lnTo>
                    <a:pt x="752389" y="862310"/>
                  </a:lnTo>
                  <a:lnTo>
                    <a:pt x="0" y="862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304" r="-7304"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85391FC-098B-091E-F8E4-47D0BE2A4E95}"/>
                </a:ext>
              </a:extLst>
            </p:cNvPr>
            <p:cNvSpPr/>
            <p:nvPr/>
          </p:nvSpPr>
          <p:spPr>
            <a:xfrm>
              <a:off x="1945690" y="4102810"/>
              <a:ext cx="822305" cy="822305"/>
            </a:xfrm>
            <a:custGeom>
              <a:avLst/>
              <a:gdLst/>
              <a:ahLst/>
              <a:cxnLst/>
              <a:rect l="l" t="t" r="r" b="b"/>
              <a:pathLst>
                <a:path w="822305" h="822305">
                  <a:moveTo>
                    <a:pt x="0" y="0"/>
                  </a:moveTo>
                  <a:lnTo>
                    <a:pt x="822306" y="0"/>
                  </a:lnTo>
                  <a:lnTo>
                    <a:pt x="822306" y="822305"/>
                  </a:lnTo>
                  <a:lnTo>
                    <a:pt x="0" y="822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803B9A5-ADE3-323F-F33A-F3E3D0A119E9}"/>
                </a:ext>
              </a:extLst>
            </p:cNvPr>
            <p:cNvSpPr/>
            <p:nvPr/>
          </p:nvSpPr>
          <p:spPr>
            <a:xfrm>
              <a:off x="1995352" y="5927142"/>
              <a:ext cx="822305" cy="822305"/>
            </a:xfrm>
            <a:custGeom>
              <a:avLst/>
              <a:gdLst/>
              <a:ahLst/>
              <a:cxnLst/>
              <a:rect l="l" t="t" r="r" b="b"/>
              <a:pathLst>
                <a:path w="822305" h="822305">
                  <a:moveTo>
                    <a:pt x="0" y="0"/>
                  </a:moveTo>
                  <a:lnTo>
                    <a:pt x="822306" y="0"/>
                  </a:lnTo>
                  <a:lnTo>
                    <a:pt x="822306" y="822306"/>
                  </a:lnTo>
                  <a:lnTo>
                    <a:pt x="0" y="822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8A482C-2720-5B3C-5C89-A2C0B310B0B5}"/>
                </a:ext>
              </a:extLst>
            </p:cNvPr>
            <p:cNvSpPr/>
            <p:nvPr/>
          </p:nvSpPr>
          <p:spPr>
            <a:xfrm>
              <a:off x="4149121" y="1548976"/>
              <a:ext cx="915003" cy="822305"/>
            </a:xfrm>
            <a:custGeom>
              <a:avLst/>
              <a:gdLst/>
              <a:ahLst/>
              <a:cxnLst/>
              <a:rect l="l" t="t" r="r" b="b"/>
              <a:pathLst>
                <a:path w="915003" h="822305">
                  <a:moveTo>
                    <a:pt x="0" y="0"/>
                  </a:moveTo>
                  <a:lnTo>
                    <a:pt x="915003" y="0"/>
                  </a:lnTo>
                  <a:lnTo>
                    <a:pt x="915003" y="822306"/>
                  </a:lnTo>
                  <a:lnTo>
                    <a:pt x="0" y="822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359" t="-21183" r="-17572" b="-42381"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DC1CE9A-1277-6EE0-C696-9EFC0EA37A39}"/>
                </a:ext>
              </a:extLst>
            </p:cNvPr>
            <p:cNvSpPr/>
            <p:nvPr/>
          </p:nvSpPr>
          <p:spPr>
            <a:xfrm>
              <a:off x="6445249" y="4024207"/>
              <a:ext cx="822305" cy="738998"/>
            </a:xfrm>
            <a:custGeom>
              <a:avLst/>
              <a:gdLst/>
              <a:ahLst/>
              <a:cxnLst/>
              <a:rect l="l" t="t" r="r" b="b"/>
              <a:pathLst>
                <a:path w="822305" h="738998">
                  <a:moveTo>
                    <a:pt x="0" y="0"/>
                  </a:moveTo>
                  <a:lnTo>
                    <a:pt x="822305" y="0"/>
                  </a:lnTo>
                  <a:lnTo>
                    <a:pt x="822305" y="738998"/>
                  </a:lnTo>
                  <a:lnTo>
                    <a:pt x="0" y="738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359" t="-21183" r="-17572" b="-42381"/>
              </a:stretch>
            </a:blipFill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A258D58-930B-6061-AFE3-DFA81D6571D2}"/>
                </a:ext>
              </a:extLst>
            </p:cNvPr>
            <p:cNvSpPr/>
            <p:nvPr/>
          </p:nvSpPr>
          <p:spPr>
            <a:xfrm>
              <a:off x="5206422" y="5916227"/>
              <a:ext cx="822305" cy="822305"/>
            </a:xfrm>
            <a:custGeom>
              <a:avLst/>
              <a:gdLst/>
              <a:ahLst/>
              <a:cxnLst/>
              <a:rect l="l" t="t" r="r" b="b"/>
              <a:pathLst>
                <a:path w="822305" h="822305">
                  <a:moveTo>
                    <a:pt x="0" y="0"/>
                  </a:moveTo>
                  <a:lnTo>
                    <a:pt x="822305" y="0"/>
                  </a:lnTo>
                  <a:lnTo>
                    <a:pt x="822305" y="822306"/>
                  </a:lnTo>
                  <a:lnTo>
                    <a:pt x="0" y="822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5C863AB-655C-4B02-D7EB-43B39F4775D8}"/>
                </a:ext>
              </a:extLst>
            </p:cNvPr>
            <p:cNvSpPr/>
            <p:nvPr/>
          </p:nvSpPr>
          <p:spPr>
            <a:xfrm>
              <a:off x="6445249" y="1536214"/>
              <a:ext cx="822305" cy="822305"/>
            </a:xfrm>
            <a:custGeom>
              <a:avLst/>
              <a:gdLst/>
              <a:ahLst/>
              <a:cxnLst/>
              <a:rect l="l" t="t" r="r" b="b"/>
              <a:pathLst>
                <a:path w="822305" h="822305">
                  <a:moveTo>
                    <a:pt x="0" y="0"/>
                  </a:moveTo>
                  <a:lnTo>
                    <a:pt x="822305" y="0"/>
                  </a:lnTo>
                  <a:lnTo>
                    <a:pt x="822305" y="822306"/>
                  </a:lnTo>
                  <a:lnTo>
                    <a:pt x="0" y="822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B5FCF8D0-8AE5-8427-9D85-2210AF1C4137}"/>
                </a:ext>
              </a:extLst>
            </p:cNvPr>
            <p:cNvSpPr/>
            <p:nvPr/>
          </p:nvSpPr>
          <p:spPr>
            <a:xfrm>
              <a:off x="7718063" y="6029719"/>
              <a:ext cx="718274" cy="718274"/>
            </a:xfrm>
            <a:custGeom>
              <a:avLst/>
              <a:gdLst/>
              <a:ahLst/>
              <a:cxnLst/>
              <a:rect l="l" t="t" r="r" b="b"/>
              <a:pathLst>
                <a:path w="718274" h="718274">
                  <a:moveTo>
                    <a:pt x="0" y="0"/>
                  </a:moveTo>
                  <a:lnTo>
                    <a:pt x="718275" y="0"/>
                  </a:lnTo>
                  <a:lnTo>
                    <a:pt x="718275" y="718275"/>
                  </a:lnTo>
                  <a:lnTo>
                    <a:pt x="0" y="718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7FE78DA8-F109-2454-256A-EC8DFE8423D8}"/>
                </a:ext>
              </a:extLst>
            </p:cNvPr>
            <p:cNvSpPr txBox="1"/>
            <p:nvPr/>
          </p:nvSpPr>
          <p:spPr>
            <a:xfrm>
              <a:off x="2049721" y="2402874"/>
              <a:ext cx="718274" cy="205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68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1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Sensor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98711B89-08FC-12D2-CE38-DA26863271B9}"/>
                </a:ext>
              </a:extLst>
            </p:cNvPr>
            <p:cNvSpPr txBox="1"/>
            <p:nvPr/>
          </p:nvSpPr>
          <p:spPr>
            <a:xfrm>
              <a:off x="4080083" y="4184156"/>
              <a:ext cx="1150636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149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Server</a:t>
              </a:r>
            </a:p>
            <a:p>
              <a:pPr marL="0" marR="0" lvl="0" indent="0" algn="ctr" defTabSz="914400" eaLnBrk="1" fontAlgn="auto" latinLnBrk="0" hangingPunct="1">
                <a:lnSpc>
                  <a:spcPts val="1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107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(MQTT Broker)</a:t>
              </a:r>
            </a:p>
          </p:txBody>
        </p: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14A47B88-F6C9-E6BE-236B-AE153CE8BE0C}"/>
                </a:ext>
              </a:extLst>
            </p:cNvPr>
            <p:cNvSpPr txBox="1"/>
            <p:nvPr/>
          </p:nvSpPr>
          <p:spPr>
            <a:xfrm>
              <a:off x="3870975" y="2375994"/>
              <a:ext cx="1604630" cy="205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68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1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Microcontroller</a:t>
              </a:r>
            </a:p>
          </p:txBody>
        </p:sp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B20FC810-D859-4BFF-45C8-A1D4E141F88B}"/>
                </a:ext>
              </a:extLst>
            </p:cNvPr>
            <p:cNvSpPr txBox="1"/>
            <p:nvPr/>
          </p:nvSpPr>
          <p:spPr>
            <a:xfrm>
              <a:off x="1917413" y="5010840"/>
              <a:ext cx="978184" cy="205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68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1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Database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C2BB3BAB-9D91-31B0-51EA-BC5CCD0232C2}"/>
                </a:ext>
              </a:extLst>
            </p:cNvPr>
            <p:cNvSpPr txBox="1"/>
            <p:nvPr/>
          </p:nvSpPr>
          <p:spPr>
            <a:xfrm>
              <a:off x="6549280" y="2402874"/>
              <a:ext cx="689720" cy="205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68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1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Sensor</a:t>
              </a:r>
            </a:p>
          </p:txBody>
        </p:sp>
        <p:sp>
          <p:nvSpPr>
            <p:cNvPr id="19" name="TextBox 26">
              <a:extLst>
                <a:ext uri="{FF2B5EF4-FFF2-40B4-BE49-F238E27FC236}">
                  <a16:creationId xmlns:a16="http://schemas.microsoft.com/office/drawing/2014/main" id="{2CDB8458-BAE2-EEF6-8CB8-D1A2C70F7CCC}"/>
                </a:ext>
              </a:extLst>
            </p:cNvPr>
            <p:cNvSpPr txBox="1"/>
            <p:nvPr/>
          </p:nvSpPr>
          <p:spPr>
            <a:xfrm>
              <a:off x="6131549" y="4776155"/>
              <a:ext cx="1570420" cy="205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68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1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Microcontroller</a:t>
              </a:r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DCA80CB2-2BF4-200D-F32D-741B1754A312}"/>
                </a:ext>
              </a:extLst>
            </p:cNvPr>
            <p:cNvSpPr txBox="1"/>
            <p:nvPr/>
          </p:nvSpPr>
          <p:spPr>
            <a:xfrm>
              <a:off x="1966735" y="6835173"/>
              <a:ext cx="928862" cy="205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68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1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Analysis</a:t>
              </a:r>
            </a:p>
          </p:txBody>
        </p:sp>
        <p:sp>
          <p:nvSpPr>
            <p:cNvPr id="21" name="TextBox 28">
              <a:extLst>
                <a:ext uri="{FF2B5EF4-FFF2-40B4-BE49-F238E27FC236}">
                  <a16:creationId xmlns:a16="http://schemas.microsoft.com/office/drawing/2014/main" id="{EB412BC5-B10F-D410-3D67-07806B29BF67}"/>
                </a:ext>
              </a:extLst>
            </p:cNvPr>
            <p:cNvSpPr txBox="1"/>
            <p:nvPr/>
          </p:nvSpPr>
          <p:spPr>
            <a:xfrm>
              <a:off x="5232698" y="6835173"/>
              <a:ext cx="898851" cy="205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68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1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Actuator</a:t>
              </a:r>
            </a:p>
          </p:txBody>
        </p:sp>
        <p:sp>
          <p:nvSpPr>
            <p:cNvPr id="22" name="TextBox 29">
              <a:extLst>
                <a:ext uri="{FF2B5EF4-FFF2-40B4-BE49-F238E27FC236}">
                  <a16:creationId xmlns:a16="http://schemas.microsoft.com/office/drawing/2014/main" id="{674697E1-E116-1478-AE21-0A5F3964709D}"/>
                </a:ext>
              </a:extLst>
            </p:cNvPr>
            <p:cNvSpPr txBox="1"/>
            <p:nvPr/>
          </p:nvSpPr>
          <p:spPr>
            <a:xfrm>
              <a:off x="7754040" y="6835173"/>
              <a:ext cx="597559" cy="205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68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1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Alert</a:t>
              </a:r>
            </a:p>
          </p:txBody>
        </p:sp>
        <p:sp>
          <p:nvSpPr>
            <p:cNvPr id="23" name="TextBox 30">
              <a:extLst>
                <a:ext uri="{FF2B5EF4-FFF2-40B4-BE49-F238E27FC236}">
                  <a16:creationId xmlns:a16="http://schemas.microsoft.com/office/drawing/2014/main" id="{45C8EBC3-D5BF-9D14-535B-EEB3D5BE578B}"/>
                </a:ext>
              </a:extLst>
            </p:cNvPr>
            <p:cNvSpPr txBox="1"/>
            <p:nvPr/>
          </p:nvSpPr>
          <p:spPr>
            <a:xfrm>
              <a:off x="3808185" y="2805210"/>
              <a:ext cx="840015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117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MQTT </a:t>
              </a:r>
            </a:p>
            <a:p>
              <a:pPr marL="0" marR="0" lvl="0" indent="0" algn="ctr" defTabSz="914400" eaLnBrk="1" fontAlgn="auto" latinLnBrk="0" hangingPunct="1">
                <a:lnSpc>
                  <a:spcPts val="13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117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Publisher</a:t>
              </a:r>
            </a:p>
          </p:txBody>
        </p:sp>
        <p:sp>
          <p:nvSpPr>
            <p:cNvPr id="24" name="TextBox 31">
              <a:extLst>
                <a:ext uri="{FF2B5EF4-FFF2-40B4-BE49-F238E27FC236}">
                  <a16:creationId xmlns:a16="http://schemas.microsoft.com/office/drawing/2014/main" id="{A6A17F25-AF84-FCD0-4D22-7325377F0A51}"/>
                </a:ext>
              </a:extLst>
            </p:cNvPr>
            <p:cNvSpPr txBox="1"/>
            <p:nvPr/>
          </p:nvSpPr>
          <p:spPr>
            <a:xfrm>
              <a:off x="5680152" y="3305175"/>
              <a:ext cx="865167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3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117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MQTT</a:t>
              </a:r>
            </a:p>
            <a:p>
              <a:pPr marL="0" marR="0" lvl="0" indent="0" algn="ctr" defTabSz="914400" eaLnBrk="1" fontAlgn="auto" latinLnBrk="0" hangingPunct="1">
                <a:lnSpc>
                  <a:spcPts val="13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117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Subscriber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175342-D430-47FA-AEEC-F155025ABFA9}"/>
                </a:ext>
              </a:extLst>
            </p:cNvPr>
            <p:cNvCxnSpPr>
              <a:cxnSpLocks/>
            </p:cNvCxnSpPr>
            <p:nvPr/>
          </p:nvCxnSpPr>
          <p:spPr>
            <a:xfrm>
              <a:off x="2877305" y="1960126"/>
              <a:ext cx="127181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EA6F84-F6CC-D169-3799-57BA407BC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6137" y="1960126"/>
              <a:ext cx="1329112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A79718-3549-8D81-E6FB-2AAC375C92BF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4673290" y="2581628"/>
              <a:ext cx="0" cy="6949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B4B16B8-D1E1-E07F-BB2F-7B93255A5599}"/>
                </a:ext>
              </a:extLst>
            </p:cNvPr>
            <p:cNvCxnSpPr>
              <a:cxnSpLocks/>
            </p:cNvCxnSpPr>
            <p:nvPr/>
          </p:nvCxnSpPr>
          <p:spPr>
            <a:xfrm>
              <a:off x="8077200" y="4370104"/>
              <a:ext cx="0" cy="157534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ADF30B2-FA1D-7A1A-C6C0-B89F047C2BE8}"/>
                </a:ext>
              </a:extLst>
            </p:cNvPr>
            <p:cNvCxnSpPr>
              <a:cxnSpLocks/>
            </p:cNvCxnSpPr>
            <p:nvPr/>
          </p:nvCxnSpPr>
          <p:spPr>
            <a:xfrm>
              <a:off x="5643850" y="4393706"/>
              <a:ext cx="0" cy="142588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2056FA1-B2BC-3361-7779-62D580EBB086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2406505" y="5216474"/>
              <a:ext cx="0" cy="549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189D1D9-E8C0-B727-8B9E-44EA2F950BE3}"/>
                </a:ext>
              </a:extLst>
            </p:cNvPr>
            <p:cNvCxnSpPr>
              <a:cxnSpLocks/>
            </p:cNvCxnSpPr>
            <p:nvPr/>
          </p:nvCxnSpPr>
          <p:spPr>
            <a:xfrm>
              <a:off x="6856401" y="3676434"/>
              <a:ext cx="11723" cy="32899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3A769C6-8A4D-325B-39DC-73CACB536275}"/>
                </a:ext>
              </a:extLst>
            </p:cNvPr>
            <p:cNvCxnSpPr>
              <a:cxnSpLocks/>
            </p:cNvCxnSpPr>
            <p:nvPr/>
          </p:nvCxnSpPr>
          <p:spPr>
            <a:xfrm>
              <a:off x="2406504" y="3657600"/>
              <a:ext cx="0" cy="45360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494CAD7-1433-EBA0-5434-0EE007EA9E55}"/>
                </a:ext>
              </a:extLst>
            </p:cNvPr>
            <p:cNvCxnSpPr>
              <a:cxnSpLocks/>
            </p:cNvCxnSpPr>
            <p:nvPr/>
          </p:nvCxnSpPr>
          <p:spPr>
            <a:xfrm>
              <a:off x="5116137" y="3679032"/>
              <a:ext cx="176400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EC28DD-4FE1-0140-C8AE-2BA9A49B50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504" y="3674951"/>
              <a:ext cx="1709356" cy="9063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E7A41E8-6475-11D4-B979-E1B046C59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23727" y="4388758"/>
              <a:ext cx="821522" cy="4948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F18311-6575-A2BE-823D-D93EB5B1F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4375052"/>
              <a:ext cx="781631" cy="13706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67189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B4AA8-87A3-46A0-819B-DB7E0EDA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66E9EB-1FEE-552B-7C59-3B29CEBEFA79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3886B5D-A4C9-BE35-C2A7-91CE06C5FFC2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Block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E5684C-EA60-146F-9780-3A0E76B1C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" r="350"/>
          <a:stretch>
            <a:fillRect/>
          </a:stretch>
        </p:blipFill>
        <p:spPr bwMode="auto">
          <a:xfrm>
            <a:off x="2176780" y="1333808"/>
            <a:ext cx="4790440" cy="52726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9207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461F-EFA2-3593-5D12-22F7AAEE2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F8273F-809B-DF5E-4430-AC68EAB7ECC2}"/>
              </a:ext>
            </a:extLst>
          </p:cNvPr>
          <p:cNvCxnSpPr>
            <a:cxnSpLocks/>
          </p:cNvCxnSpPr>
          <p:nvPr/>
        </p:nvCxnSpPr>
        <p:spPr>
          <a:xfrm>
            <a:off x="320040" y="1208314"/>
            <a:ext cx="8503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AB00A-10E9-1D7E-37E1-6114EE27EFD2}"/>
              </a:ext>
            </a:extLst>
          </p:cNvPr>
          <p:cNvSpPr txBox="1"/>
          <p:nvPr/>
        </p:nvSpPr>
        <p:spPr>
          <a:xfrm>
            <a:off x="320040" y="635616"/>
            <a:ext cx="850391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800" b="1" spc="319" dirty="0">
                <a:solidFill>
                  <a:srgbClr val="8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 Used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70FD9A-2FC3-E524-9095-D3915A18820F}"/>
              </a:ext>
            </a:extLst>
          </p:cNvPr>
          <p:cNvGrpSpPr/>
          <p:nvPr/>
        </p:nvGrpSpPr>
        <p:grpSpPr>
          <a:xfrm>
            <a:off x="353357" y="1337703"/>
            <a:ext cx="8340534" cy="5226538"/>
            <a:chOff x="432816" y="1416080"/>
            <a:chExt cx="8340534" cy="52265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68AC3C-3D92-BCBC-2F55-02E540F05924}"/>
                </a:ext>
              </a:extLst>
            </p:cNvPr>
            <p:cNvSpPr/>
            <p:nvPr/>
          </p:nvSpPr>
          <p:spPr>
            <a:xfrm>
              <a:off x="432816" y="1416080"/>
              <a:ext cx="3640991" cy="2412157"/>
            </a:xfrm>
            <a:custGeom>
              <a:avLst/>
              <a:gdLst/>
              <a:ahLst/>
              <a:cxnLst/>
              <a:rect l="l" t="t" r="r" b="b"/>
              <a:pathLst>
                <a:path w="3640991" h="2412157">
                  <a:moveTo>
                    <a:pt x="0" y="0"/>
                  </a:moveTo>
                  <a:lnTo>
                    <a:pt x="3640991" y="0"/>
                  </a:lnTo>
                  <a:lnTo>
                    <a:pt x="3640991" y="2412157"/>
                  </a:lnTo>
                  <a:lnTo>
                    <a:pt x="0" y="2412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B553CC6-0CDA-F201-3020-3F2CDA336103}"/>
                </a:ext>
              </a:extLst>
            </p:cNvPr>
            <p:cNvSpPr/>
            <p:nvPr/>
          </p:nvSpPr>
          <p:spPr>
            <a:xfrm rot="-10800000">
              <a:off x="432816" y="4314012"/>
              <a:ext cx="3640991" cy="1879662"/>
            </a:xfrm>
            <a:custGeom>
              <a:avLst/>
              <a:gdLst/>
              <a:ahLst/>
              <a:cxnLst/>
              <a:rect l="l" t="t" r="r" b="b"/>
              <a:pathLst>
                <a:path w="3640991" h="1879662">
                  <a:moveTo>
                    <a:pt x="0" y="0"/>
                  </a:moveTo>
                  <a:lnTo>
                    <a:pt x="3640991" y="0"/>
                  </a:lnTo>
                  <a:lnTo>
                    <a:pt x="3640991" y="1879661"/>
                  </a:lnTo>
                  <a:lnTo>
                    <a:pt x="0" y="1879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218C6D9-2365-D7F0-C03C-C52453A4BC2B}"/>
                </a:ext>
              </a:extLst>
            </p:cNvPr>
            <p:cNvSpPr/>
            <p:nvPr/>
          </p:nvSpPr>
          <p:spPr>
            <a:xfrm rot="-77999">
              <a:off x="4313371" y="1467996"/>
              <a:ext cx="2213888" cy="2213888"/>
            </a:xfrm>
            <a:custGeom>
              <a:avLst/>
              <a:gdLst/>
              <a:ahLst/>
              <a:cxnLst/>
              <a:rect l="l" t="t" r="r" b="b"/>
              <a:pathLst>
                <a:path w="2213888" h="2213888">
                  <a:moveTo>
                    <a:pt x="49125" y="0"/>
                  </a:moveTo>
                  <a:lnTo>
                    <a:pt x="2213888" y="49125"/>
                  </a:lnTo>
                  <a:lnTo>
                    <a:pt x="2164763" y="2213888"/>
                  </a:lnTo>
                  <a:lnTo>
                    <a:pt x="0" y="2164763"/>
                  </a:lnTo>
                  <a:lnTo>
                    <a:pt x="49125" y="0"/>
                  </a:lnTo>
                  <a:close/>
                </a:path>
              </a:pathLst>
            </a:custGeom>
            <a:blipFill>
              <a:blip r:embed="rId4"/>
              <a:stretch>
                <a:fillRect l="-12615" t="-7360" r="-12372" b="-17628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A160A47-DCE6-6A24-9715-8C153673C0C7}"/>
                </a:ext>
              </a:extLst>
            </p:cNvPr>
            <p:cNvSpPr/>
            <p:nvPr/>
          </p:nvSpPr>
          <p:spPr>
            <a:xfrm>
              <a:off x="4636338" y="4314012"/>
              <a:ext cx="4137012" cy="1826249"/>
            </a:xfrm>
            <a:custGeom>
              <a:avLst/>
              <a:gdLst/>
              <a:ahLst/>
              <a:cxnLst/>
              <a:rect l="l" t="t" r="r" b="b"/>
              <a:pathLst>
                <a:path w="4137012" h="1826249">
                  <a:moveTo>
                    <a:pt x="0" y="0"/>
                  </a:moveTo>
                  <a:lnTo>
                    <a:pt x="4137012" y="0"/>
                  </a:lnTo>
                  <a:lnTo>
                    <a:pt x="4137012" y="1826248"/>
                  </a:lnTo>
                  <a:lnTo>
                    <a:pt x="0" y="1826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140" t="-79215" r="-5539" b="-73773"/>
              </a:stretch>
            </a:blipFill>
          </p:spPr>
        </p: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B6E03DE6-B6AD-49B5-28F0-71F516FE297C}"/>
                </a:ext>
              </a:extLst>
            </p:cNvPr>
            <p:cNvSpPr txBox="1"/>
            <p:nvPr/>
          </p:nvSpPr>
          <p:spPr>
            <a:xfrm>
              <a:off x="432816" y="3826966"/>
              <a:ext cx="3736578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9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Raspberry Pi 3 Model B v1.2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FC7C66-54DB-B010-97FA-F9DA41F34824}"/>
                </a:ext>
              </a:extLst>
            </p:cNvPr>
            <p:cNvSpPr txBox="1"/>
            <p:nvPr/>
          </p:nvSpPr>
          <p:spPr>
            <a:xfrm>
              <a:off x="518079" y="6269873"/>
              <a:ext cx="3555729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9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Esp8266 NodeMcu2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A0F026-8F40-014B-ECB0-B053910C484A}"/>
                </a:ext>
              </a:extLst>
            </p:cNvPr>
            <p:cNvSpPr txBox="1"/>
            <p:nvPr/>
          </p:nvSpPr>
          <p:spPr>
            <a:xfrm>
              <a:off x="5078820" y="6269873"/>
              <a:ext cx="3555729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1BF0AB6B-235D-36F4-F043-157010872CEB}"/>
                </a:ext>
              </a:extLst>
            </p:cNvPr>
            <p:cNvSpPr txBox="1"/>
            <p:nvPr/>
          </p:nvSpPr>
          <p:spPr>
            <a:xfrm>
              <a:off x="4926980" y="6269873"/>
              <a:ext cx="3555729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9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16x2 LCD Display</a:t>
              </a: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7648F9F7-B326-77D1-806A-7D924029AC94}"/>
                </a:ext>
              </a:extLst>
            </p:cNvPr>
            <p:cNvSpPr txBox="1"/>
            <p:nvPr/>
          </p:nvSpPr>
          <p:spPr>
            <a:xfrm>
              <a:off x="4446284" y="3824519"/>
              <a:ext cx="2410400" cy="372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9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MQ135 Sensor</a:t>
              </a: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09ADA68F-3E36-1A7C-BA95-DF950A29C532}"/>
                </a:ext>
              </a:extLst>
            </p:cNvPr>
            <p:cNvSpPr txBox="1"/>
            <p:nvPr/>
          </p:nvSpPr>
          <p:spPr>
            <a:xfrm>
              <a:off x="6856684" y="3826966"/>
              <a:ext cx="1916666" cy="372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9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Heart Sensor</a:t>
              </a:r>
            </a:p>
          </p:txBody>
        </p:sp>
      </p:grpSp>
      <p:pic>
        <p:nvPicPr>
          <p:cNvPr id="1028" name="Picture 4" descr="MAX30100 Oximeter Pulse Heart-rate Monitor">
            <a:extLst>
              <a:ext uri="{FF2B5EF4-FFF2-40B4-BE49-F238E27FC236}">
                <a16:creationId xmlns:a16="http://schemas.microsoft.com/office/drawing/2014/main" id="{8C11EAC7-4D5E-F4C4-7B91-DF93BF97F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t="18266" r="10267" b="23200"/>
          <a:stretch>
            <a:fillRect/>
          </a:stretch>
        </p:blipFill>
        <p:spPr bwMode="auto">
          <a:xfrm>
            <a:off x="6417529" y="1609804"/>
            <a:ext cx="2347854" cy="176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1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 p14:bounceEnd="44000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2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6412 L -0.00069 -0.00047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" y="8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927</TotalTime>
  <Words>921</Words>
  <Application>Microsoft Office PowerPoint</Application>
  <PresentationFormat>On-screen Show (4:3)</PresentationFormat>
  <Paragraphs>110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Times New Roman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Unknown !</dc:creator>
  <cp:lastModifiedBy>Unknown !</cp:lastModifiedBy>
  <cp:revision>35</cp:revision>
  <dcterms:created xsi:type="dcterms:W3CDTF">2025-08-02T03:24:19Z</dcterms:created>
  <dcterms:modified xsi:type="dcterms:W3CDTF">2025-10-31T21:56:31Z</dcterms:modified>
</cp:coreProperties>
</file>